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79" r:id="rId4"/>
    <p:sldId id="280" r:id="rId5"/>
    <p:sldId id="278" r:id="rId6"/>
    <p:sldId id="281" r:id="rId7"/>
    <p:sldId id="300" r:id="rId8"/>
    <p:sldId id="304" r:id="rId9"/>
    <p:sldId id="282" r:id="rId10"/>
    <p:sldId id="287" r:id="rId11"/>
    <p:sldId id="302" r:id="rId12"/>
    <p:sldId id="272" r:id="rId13"/>
    <p:sldId id="301" r:id="rId14"/>
    <p:sldId id="262" r:id="rId15"/>
    <p:sldId id="274" r:id="rId16"/>
    <p:sldId id="261" r:id="rId17"/>
    <p:sldId id="273" r:id="rId18"/>
    <p:sldId id="275" r:id="rId19"/>
    <p:sldId id="276" r:id="rId20"/>
    <p:sldId id="305" r:id="rId21"/>
    <p:sldId id="264" r:id="rId22"/>
  </p:sldIdLst>
  <p:sldSz cx="6858000" cy="9144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6"/>
  </p:normalViewPr>
  <p:slideViewPr>
    <p:cSldViewPr showGuides="1">
      <p:cViewPr>
        <p:scale>
          <a:sx n="69" d="100"/>
          <a:sy n="69" d="100"/>
        </p:scale>
        <p:origin x="-1896" y="-5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819031F-2506-44BB-ABB1-708AE7EFBF1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21.03.2025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ru-RU" altLang="x-none" sz="1200" strike="noStrike" noProof="1" dirty="0">
                <a:latin typeface="Arial" panose="020B0604020202020204" pitchFamily="34" charset="0"/>
                <a:ea typeface="+mn-ea"/>
                <a:cs typeface="+mn-cs"/>
              </a:rPr>
              <a:pPr lvl="0" algn="r" eaLnBrk="1" fontAlgn="base" hangingPunct="1">
                <a:buNone/>
              </a:pPr>
              <a:t>‹#›</a:t>
            </a:fld>
            <a:endParaRPr lang="ru-RU" altLang="x-none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F33E1AC-AC13-431E-B05F-D96F405CD7F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21.03.2025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ru-RU" altLang="x-none" sz="1200" strike="noStrike" noProof="1" dirty="0">
                <a:latin typeface="Arial" panose="020B0604020202020204" pitchFamily="34" charset="0"/>
                <a:ea typeface="+mn-ea"/>
                <a:cs typeface="+mn-cs"/>
              </a:rPr>
              <a:pPr lvl="0" algn="r" eaLnBrk="1" fontAlgn="base" hangingPunct="1">
                <a:buNone/>
              </a:pPr>
              <a:t>‹#›</a:t>
            </a:fld>
            <a:endParaRPr lang="ru-RU" altLang="x-none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170" name="Заметки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ru-RU" altLang="x-none" dirty="0"/>
          </a:p>
        </p:txBody>
      </p:sp>
      <p:sp>
        <p:nvSpPr>
          <p:cNvPr id="7171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ru-RU" altLang="x-none" sz="1200" dirty="0"/>
              <a:pPr lvl="0" algn="r"/>
              <a:t>3</a:t>
            </a:fld>
            <a:endParaRPr lang="ru-RU" altLang="x-none" sz="1200" dirty="0"/>
          </a:p>
        </p:txBody>
      </p:sp>
      <p:sp>
        <p:nvSpPr>
          <p:cNvPr id="7172" name="Верхний колонтитул 4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endParaRPr lang="ru-RU" altLang="x-none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39698" cy="7802033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4378" cy="6034617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0722" y="2133601"/>
            <a:ext cx="3024378" cy="6034617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39698" cy="7802033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4378" cy="6034617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0722" y="2133601"/>
            <a:ext cx="3024378" cy="6034617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/>
          </p:nvPr>
        </p:nvSpPr>
        <p:spPr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ea typeface="SimSun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ea typeface="SimSun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a typeface="SimSun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025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2051" name="Text Placeholder 1026"/>
          <p:cNvSpPr>
            <a:spLocks noGrp="1"/>
          </p:cNvSpPr>
          <p:nvPr>
            <p:ph type="body"/>
          </p:nvPr>
        </p:nvSpPr>
        <p:spPr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ea typeface="SimSun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ea typeface="SimSun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r>
              <a:rPr lang="en-US" altLang="zh-CN" strike="noStrike" noProof="1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3-20</a:t>
            </a:r>
            <a:endParaRPr lang="zh-CN" altLang="en-US" sz="1400" strike="noStrike" noProof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a typeface="SimSun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___Microsoft_Office_Word3.docx"/><Relationship Id="rId5" Type="http://schemas.openxmlformats.org/officeDocument/2006/relationships/package" Target="../embeddings/_________Microsoft_Office_Word2.docx"/><Relationship Id="rId4" Type="http://schemas.openxmlformats.org/officeDocument/2006/relationships/package" Target="../embeddings/_________Microsoft_Office_Word1.docx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226162309_13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226162309_13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122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5123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3612" y="-1260475"/>
            <a:ext cx="8408987" cy="10650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-2147482615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5038" y="1116013"/>
            <a:ext cx="2376487" cy="2246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Picture 5" descr="IMG_25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15912" y="5580063"/>
            <a:ext cx="3408362" cy="3121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6" name="Text Box 99"/>
          <p:cNvSpPr txBox="1"/>
          <p:nvPr/>
        </p:nvSpPr>
        <p:spPr>
          <a:xfrm>
            <a:off x="765175" y="1331913"/>
            <a:ext cx="5953125" cy="6865937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ctr"/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altLang="en-US" dirty="0">
                <a:latin typeface="Times New Roman" panose="02020603050405020304" pitchFamily="18" charset="0"/>
              </a:rPr>
              <a:t>                   </a:t>
            </a:r>
          </a:p>
          <a:p>
            <a:pPr algn="ctr"/>
            <a:endParaRPr lang="ru-RU" altLang="en-US" dirty="0">
              <a:latin typeface="Times New Roman" panose="02020603050405020304" pitchFamily="18" charset="0"/>
            </a:endParaRPr>
          </a:p>
          <a:p>
            <a:pPr algn="ctr"/>
            <a:endParaRPr lang="ru-RU" altLang="en-US" dirty="0">
              <a:latin typeface="Times New Roman" panose="02020603050405020304" pitchFamily="18" charset="0"/>
            </a:endParaRPr>
          </a:p>
          <a:p>
            <a:pPr algn="ctr"/>
            <a:endParaRPr lang="ru-RU" altLang="en-US" dirty="0">
              <a:latin typeface="Times New Roman" panose="02020603050405020304" pitchFamily="18" charset="0"/>
            </a:endParaRPr>
          </a:p>
          <a:p>
            <a:pPr algn="ctr"/>
            <a:endParaRPr lang="ru-RU" altLang="en-US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</a:t>
            </a:r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тряд юных инспекторов движения</a:t>
            </a:r>
            <a:r>
              <a:rPr lang="ru-RU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«Светофоровы»</a:t>
            </a:r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Муниципальное бюджетное общеобразовательное</a:t>
            </a:r>
          </a:p>
          <a:p>
            <a:pPr algn="ctr"/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</a:t>
            </a:r>
          </a:p>
          <a:p>
            <a:pPr algn="ctr"/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«Гимназия № 21»</a:t>
            </a:r>
          </a:p>
          <a:p>
            <a:pPr algn="ctr"/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Проволжского района</a:t>
            </a:r>
          </a:p>
          <a:p>
            <a:pPr algn="ctr"/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города Казани</a:t>
            </a:r>
          </a:p>
          <a:p>
            <a:pPr algn="ctr"/>
            <a:r>
              <a:rPr lang="ru-RU" altLang="en-US" sz="1400" dirty="0">
                <a:latin typeface="Times New Roman" panose="02020603050405020304" pitchFamily="18" charset="0"/>
              </a:rPr>
              <a:t>   </a:t>
            </a: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r>
              <a:rPr lang="ru-RU" altLang="en-US" sz="1400" dirty="0">
                <a:latin typeface="Times New Roman" panose="02020603050405020304" pitchFamily="18" charset="0"/>
              </a:rPr>
              <a:t>  </a:t>
            </a: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r>
              <a:rPr lang="ru-RU" altLang="en-US" sz="1400" dirty="0">
                <a:latin typeface="Times New Roman" panose="02020603050405020304" pitchFamily="18" charset="0"/>
              </a:rPr>
              <a:t>2024-2025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llage_20250311_19482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42900" y="3638550"/>
            <a:ext cx="3024505" cy="3024505"/>
          </a:xfrm>
          <a:prstGeom prst="rect">
            <a:avLst/>
          </a:prstGeom>
        </p:spPr>
      </p:pic>
      <p:pic>
        <p:nvPicPr>
          <p:cNvPr id="20483" name="Picture 21" descr="Portrait-5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130300" y="-996950"/>
            <a:ext cx="9077325" cy="10650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Content Placeholder 3" descr="Collage_20250311_194822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-387424" y="179512"/>
            <a:ext cx="3503930" cy="350393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2" name="Picture 11" descr="Collage_20250311_1948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6992" y="1"/>
            <a:ext cx="3852545" cy="3419872"/>
          </a:xfrm>
          <a:prstGeom prst="ellipse">
            <a:avLst/>
          </a:prstGeom>
        </p:spPr>
      </p:pic>
      <p:pic>
        <p:nvPicPr>
          <p:cNvPr id="13" name="Picture 12" descr="Collage_20250311_19475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2856" y="5364088"/>
            <a:ext cx="3411607" cy="3411607"/>
          </a:xfrm>
          <a:prstGeom prst="ellipse">
            <a:avLst/>
          </a:prstGeom>
        </p:spPr>
      </p:pic>
      <p:pic>
        <p:nvPicPr>
          <p:cNvPr id="8" name="Picture 1" descr="Collage_20250311_2011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7072" y="3419872"/>
            <a:ext cx="3078936" cy="27914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 descr="Collage_20250311_19540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819472" y="3275856"/>
            <a:ext cx="4201160" cy="3869055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506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1507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4700" y="-996950"/>
            <a:ext cx="8407400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Text Box 99"/>
          <p:cNvSpPr txBox="1"/>
          <p:nvPr/>
        </p:nvSpPr>
        <p:spPr>
          <a:xfrm>
            <a:off x="795338" y="827088"/>
            <a:ext cx="5832475" cy="6318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 Посещение музея МВД РТ и «Школы ГИБДД</a:t>
            </a: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» вызвала </a:t>
            </a:r>
          </a:p>
          <a:p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просто шквал положительных эмоций, много нового, </a:t>
            </a:r>
          </a:p>
          <a:p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много интересного .       </a:t>
            </a:r>
            <a:endParaRPr lang="ru-RU" alt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2" name="Picture 1" descr="Collage_20250311_19305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656" y="1547664"/>
            <a:ext cx="3264535" cy="2448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ollage_20250311_1930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9040" y="1475656"/>
            <a:ext cx="2876550" cy="3834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ollage_20250311_19460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43408" y="4139952"/>
            <a:ext cx="3850005" cy="3850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ollage_20250311_19463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9040" y="5292080"/>
            <a:ext cx="331236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482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0483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30300" y="-996950"/>
            <a:ext cx="9077325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99"/>
          <p:cNvSpPr txBox="1"/>
          <p:nvPr/>
        </p:nvSpPr>
        <p:spPr>
          <a:xfrm>
            <a:off x="476250" y="756603"/>
            <a:ext cx="6094413" cy="7516812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endParaRPr lang="ru-RU" alt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4" name="Picture 3" descr="GridArt_20250116_12380425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8104"/>
            <a:ext cx="3317875" cy="331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GridArt_20241129_1359070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5064" y="2987824"/>
            <a:ext cx="3319780" cy="3319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Collage_20250311_19375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03848"/>
            <a:ext cx="3888740" cy="2917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ollage_20250311_1940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76872" y="4644008"/>
            <a:ext cx="306896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76672" y="755576"/>
            <a:ext cx="60932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Олимпиада на «Учи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осталась без внимания ,ребята из отряда ЮИД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приняли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активное участие. В   районном конкурсе отрядов ЮИД «Социальный проект» наш отряд занял 1 место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.В 2023-2024  наш отряд  принимал участие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конкурсе  «Лучший отряд ЮИД»  заняли 2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мест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о,а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также в конкурсе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агит-бригад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«Вместе – за безопасность дорожного движения»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«Талантливые дети России» в номинации «Ты город жизни, Ленинград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наш отряд  занял 1 место. Видео ролик посвящен работе ОРУД и ГАИ в годы ВОВ.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482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0483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30300" y="-996950"/>
            <a:ext cx="9077325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99"/>
          <p:cNvSpPr txBox="1"/>
          <p:nvPr/>
        </p:nvSpPr>
        <p:spPr>
          <a:xfrm>
            <a:off x="476250" y="900113"/>
            <a:ext cx="6094413" cy="7516812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В рамках недели безопасности дорожного движения, в целях снижения уровня детского дорожно-транспортного травматизма, в 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Гимназии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были организованы конкурсы рисунков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, плакатов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«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Знай правила движения как таблицу умножения»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и «Дорога и мы»,а затем и  выставки рисунков  среди учащихся 1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-9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классов.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Можно было </a:t>
            </a:r>
            <a:r>
              <a:rPr lang="en-US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использова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ть</a:t>
            </a:r>
            <a:r>
              <a:rPr lang="en-US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различны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е </a:t>
            </a:r>
            <a:r>
              <a:rPr lang="en-US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техник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en-US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: рисование, аппликация, создание коллажей, использование текстов и слоганов о безопасности.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Все  участники получили грамоты.</a:t>
            </a:r>
            <a:endParaRPr lang="en-US" altLang="en-US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endParaRPr lang="ru-RU" alt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5" name="Picture 4" descr="Collage_20250311_20010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03885" y="2528570"/>
            <a:ext cx="3268345" cy="4357370"/>
          </a:xfrm>
          <a:prstGeom prst="rect">
            <a:avLst/>
          </a:prstGeom>
        </p:spPr>
      </p:pic>
      <p:pic>
        <p:nvPicPr>
          <p:cNvPr id="6" name="Picture 5" descr="Collage_20250311_20014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8015" y="2555875"/>
            <a:ext cx="3659505" cy="2894965"/>
          </a:xfrm>
          <a:prstGeom prst="rect">
            <a:avLst/>
          </a:prstGeom>
        </p:spPr>
      </p:pic>
      <p:pic>
        <p:nvPicPr>
          <p:cNvPr id="7" name="Picture 6" descr="Collage_20250311_20003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56835" y="5507990"/>
            <a:ext cx="2011045" cy="2680970"/>
          </a:xfrm>
          <a:prstGeom prst="rect">
            <a:avLst/>
          </a:prstGeom>
        </p:spPr>
      </p:pic>
      <p:pic>
        <p:nvPicPr>
          <p:cNvPr id="9" name="Picture 8" descr="GridArt_20241010_17103514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59280" y="5076190"/>
            <a:ext cx="3098800" cy="309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530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2531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4700" y="-996950"/>
            <a:ext cx="8407400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2" name="Text Box 99"/>
          <p:cNvSpPr txBox="1"/>
          <p:nvPr/>
        </p:nvSpPr>
        <p:spPr>
          <a:xfrm>
            <a:off x="728663" y="827088"/>
            <a:ext cx="5951537" cy="6318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Ежегодно в конце марта прошел конкурс профильный конкурс «Безопасное колесо». Соревнования состоят из нескольких этапов: это и знание ПДД, и трасса велофигур, и оказание первой медицинской помощи. . Состязания проводились как в формате тестов, так и на практике.</a:t>
            </a:r>
          </a:p>
          <a:p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   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Конкурс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очень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яркий, насыщенный событиями.</a:t>
            </a:r>
            <a:endParaRPr lang="ru-RU" alt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788023"/>
            <a:ext cx="3429000" cy="3221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664" y="2051720"/>
            <a:ext cx="3816424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554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3555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4700" y="-996950"/>
            <a:ext cx="8407400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6" name="Text Box 99"/>
          <p:cNvSpPr txBox="1"/>
          <p:nvPr/>
        </p:nvSpPr>
        <p:spPr>
          <a:xfrm>
            <a:off x="403860" y="890270"/>
            <a:ext cx="6097270" cy="596773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ctr"/>
            <a:r>
              <a:rPr lang="ru-RU" altLang="x-none" sz="1400" dirty="0">
                <a:latin typeface="Times New Roman" panose="02020603050405020304" pitchFamily="18" charset="0"/>
              </a:rPr>
              <a:t>  </a:t>
            </a:r>
            <a:r>
              <a:rPr lang="ru-RU" altLang="x-none" sz="1400" b="1" dirty="0">
                <a:latin typeface="Times New Roman" panose="02020603050405020304" pitchFamily="18" charset="0"/>
              </a:rPr>
              <a:t>                        </a:t>
            </a:r>
            <a:r>
              <a:rPr lang="ru-RU" altLang="x-none" sz="1400" b="1" dirty="0">
                <a:latin typeface="Times New Roman" panose="02020603050405020304" pitchFamily="18" charset="0"/>
                <a:sym typeface="+mn-ea"/>
              </a:rPr>
              <a:t>Шефская деятельность</a:t>
            </a:r>
            <a:endParaRPr lang="ru-RU" altLang="x-none" sz="1400" dirty="0">
              <a:latin typeface="Times New Roman" panose="02020603050405020304" pitchFamily="18" charset="0"/>
              <a:sym typeface="+mn-ea"/>
            </a:endParaRPr>
          </a:p>
          <a:p>
            <a:pPr algn="ctr"/>
            <a:r>
              <a:rPr lang="ru-RU" altLang="x-none" sz="1400" dirty="0">
                <a:latin typeface="Times New Roman" panose="02020603050405020304" pitchFamily="18" charset="0"/>
                <a:sym typeface="+mn-ea"/>
              </a:rPr>
              <a:t>     </a:t>
            </a:r>
            <a:r>
              <a:rPr lang="ru-RU" altLang="x-none" sz="1400" dirty="0">
                <a:latin typeface="Times New Roman" panose="02020603050405020304" pitchFamily="18" charset="0"/>
              </a:rPr>
              <a:t>Ребята из отряда ЮИД «Светофорвы»  в течение года проводят </a:t>
            </a:r>
          </a:p>
          <a:p>
            <a:pPr algn="ctr"/>
            <a:r>
              <a:rPr lang="ru-RU" altLang="x-none" sz="1400" dirty="0">
                <a:latin typeface="Times New Roman" panose="02020603050405020304" pitchFamily="18" charset="0"/>
              </a:rPr>
              <a:t>шефскую работу в школе, помогают ученикам 1-3х классов в изучении правил дорожного движения, проводят различные обучающие мероприятия</a:t>
            </a:r>
          </a:p>
          <a:p>
            <a:pPr algn="ctr"/>
            <a:r>
              <a:rPr lang="ru-RU" altLang="x-none" sz="1400" dirty="0">
                <a:latin typeface="Times New Roman" panose="02020603050405020304" pitchFamily="18" charset="0"/>
              </a:rPr>
              <a:t>другое</a:t>
            </a:r>
            <a:r>
              <a:rPr lang="ru-RU" altLang="x-none" dirty="0">
                <a:latin typeface="Times New Roman" panose="02020603050405020304" pitchFamily="18" charset="0"/>
              </a:rPr>
              <a:t>.</a:t>
            </a:r>
            <a:r>
              <a:rPr lang="ru-RU" altLang="x-none" sz="1400" dirty="0">
                <a:latin typeface="Times New Roman" panose="02020603050405020304" pitchFamily="18" charset="0"/>
              </a:rPr>
              <a:t>Например,квест-игра по правилам дорожного движения для 1-х классов-это замечательная возможность не 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только </a:t>
            </a:r>
            <a:r>
              <a:rPr lang="ru-RU" altLang="x-none" sz="1400" dirty="0">
                <a:latin typeface="Times New Roman" panose="02020603050405020304" pitchFamily="18" charset="0"/>
              </a:rPr>
              <a:t>весело провести время,но и получить важные знания и умения.После прохождения всех станций все участники дипломы,сладкие подарки.Команда ЮИД «Светофоровы» провели для учащихся 3-х классов конкурс «Безопасное колесо» </a:t>
            </a:r>
            <a:r>
              <a:rPr lang="en-US" alt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  включа</a:t>
            </a:r>
            <a:r>
              <a:rPr lang="ru-RU" alt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 </a:t>
            </a:r>
            <a:r>
              <a:rPr lang="en-US" alt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различные станции, каждая из которых имеет свою тематику</a:t>
            </a:r>
            <a:r>
              <a:rPr lang="ru-RU" alt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.Все участники </a:t>
            </a:r>
            <a:r>
              <a:rPr lang="en-US" alt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alt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получил </a:t>
            </a:r>
            <a:r>
              <a:rPr lang="en-US" alt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медали, дипломы, памятные подарки</a:t>
            </a:r>
            <a:r>
              <a:rPr lang="ru-RU" alt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 descr="GridArt_20250311_1638255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696" y="3419872"/>
            <a:ext cx="3134360" cy="3134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ollage_20250311_19053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93235" y="3347720"/>
            <a:ext cx="2440940" cy="3255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GridArt_20241209_17014172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9000" y="6602730"/>
            <a:ext cx="3195320" cy="2030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GridArt_20241209_16572568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4495" y="6012180"/>
            <a:ext cx="2528570" cy="2528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602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5603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4700" y="-996950"/>
            <a:ext cx="8407400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Text Box 99"/>
          <p:cNvSpPr txBox="1"/>
          <p:nvPr/>
        </p:nvSpPr>
        <p:spPr>
          <a:xfrm>
            <a:off x="674688" y="827088"/>
            <a:ext cx="5953125" cy="6318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endParaRPr lang="ru-RU" altLang="en-US" sz="1400" dirty="0">
              <a:latin typeface="Times New Roman" panose="02020603050405020304" pitchFamily="18" charset="0"/>
            </a:endParaRPr>
          </a:p>
        </p:txBody>
      </p:sp>
      <p:sp>
        <p:nvSpPr>
          <p:cNvPr id="25606" name="AutoShape 9" descr="https://mail.yandex.ru/message_part/20240418_173633.jpg?_uid=265529092&amp;name=20240418_173633.jpg&amp;hid=1.1&amp;ids=186054959605799375&amp;no_disposition=y&amp;exif_rotate=y&amp;resize=y&amp;max_size=78x78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pic>
        <p:nvPicPr>
          <p:cNvPr id="3" name="Picture 2" descr="Collage_20241129_19143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696" y="1691680"/>
            <a:ext cx="2953385" cy="2214880"/>
          </a:xfrm>
          <a:prstGeom prst="rect">
            <a:avLst/>
          </a:prstGeom>
        </p:spPr>
      </p:pic>
      <p:pic>
        <p:nvPicPr>
          <p:cNvPr id="4" name="Picture 3" descr="Collage_20250311_1921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2696" y="4139952"/>
            <a:ext cx="3286760" cy="3286760"/>
          </a:xfrm>
          <a:prstGeom prst="rect">
            <a:avLst/>
          </a:prstGeom>
        </p:spPr>
      </p:pic>
      <p:pic>
        <p:nvPicPr>
          <p:cNvPr id="5" name="Picture 4" descr="Collage_20250311_1944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9080" y="1835696"/>
            <a:ext cx="2417445" cy="3155315"/>
          </a:xfrm>
          <a:prstGeom prst="rect">
            <a:avLst/>
          </a:prstGeom>
        </p:spPr>
      </p:pic>
      <p:pic>
        <p:nvPicPr>
          <p:cNvPr id="11" name="Рисунок 10" descr="Collage_20250311_1955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77680" y="4932040"/>
            <a:ext cx="2880320" cy="2880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4704" y="755576"/>
            <a:ext cx="6093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Приближение Нового года.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Елка в нашем классе нарядилась в этом году игрушками ,которые ребята сделали сами.  Главная тема «Дорожные знаки»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6626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627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4700" y="-996950"/>
            <a:ext cx="8407400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Text Box 99"/>
          <p:cNvSpPr txBox="1"/>
          <p:nvPr/>
        </p:nvSpPr>
        <p:spPr>
          <a:xfrm>
            <a:off x="836613" y="1116013"/>
            <a:ext cx="5791200" cy="6029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 6 марта 202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5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года исполнилось 5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2с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о дня создания отрядов юных инспекторов движения. 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Празднование 52-летия Юных инспекторов движения — это отличная возможность отметить достижения и успехи, продолжая прививать детям важность соблюдения правил дорожного движения.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Отряд ЮИД «Светофоровы» приняли участие поздравлении.</a:t>
            </a:r>
            <a:endParaRPr lang="en-US" altLang="en-US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endParaRPr lang="ru-RU" alt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2" name="Picture 1" descr="Collage_20250311_1923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740" y="2411730"/>
            <a:ext cx="3321050" cy="3321050"/>
          </a:xfrm>
          <a:prstGeom prst="rect">
            <a:avLst/>
          </a:prstGeom>
        </p:spPr>
      </p:pic>
      <p:pic>
        <p:nvPicPr>
          <p:cNvPr id="3" name="Picture 2" descr="Collage_20250311_19040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0855" y="4939665"/>
            <a:ext cx="4177665" cy="3133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578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4579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19150" y="-973137"/>
            <a:ext cx="8407400" cy="1065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0" name="Text Box 99"/>
          <p:cNvSpPr txBox="1"/>
          <p:nvPr/>
        </p:nvSpPr>
        <p:spPr>
          <a:xfrm>
            <a:off x="548680" y="755576"/>
            <a:ext cx="6121400" cy="673258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    </a:t>
            </a:r>
            <a:endParaRPr lang="ru-RU" altLang="zh-CN" sz="1400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altLang="en-US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altLang="en-US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r>
              <a:rPr lang="ru-RU" altLang="en-US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r>
              <a:rPr lang="ru-RU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Перед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наступлением 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тепла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ЮИДовцы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напомнили и детям, и </a:t>
            </a:r>
            <a:endParaRPr lang="ru-RU" altLang="zh-CN" sz="1400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взрослым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о правилах безопасного поведения на дорогах.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altLang="zh-CN" sz="1400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Поговорили 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о начале </a:t>
            </a:r>
            <a:r>
              <a:rPr lang="ru-RU" altLang="x-none" sz="1400" dirty="0">
                <a:latin typeface="Times New Roman" panose="02020603050405020304" pitchFamily="18" charset="0"/>
              </a:rPr>
              <a:t>велосезона.</a:t>
            </a:r>
          </a:p>
          <a:p>
            <a:pPr algn="ctr"/>
            <a:r>
              <a:rPr lang="ru-RU" altLang="x-none" sz="1400" dirty="0">
                <a:latin typeface="Times New Roman" panose="02020603050405020304" pitchFamily="18" charset="0"/>
              </a:rPr>
              <a:t>Вместе вспомнили,что велосипед – это транспортное средство, а значит нужно обязательно знать и соблюдать правила передвижения на нём.</a:t>
            </a:r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7" name="Picture 1" descr="Collage_20241129_1915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688" y="2483768"/>
            <a:ext cx="2888357" cy="3851143"/>
          </a:xfrm>
          <a:prstGeom prst="rect">
            <a:avLst/>
          </a:prstGeom>
        </p:spPr>
      </p:pic>
      <p:pic>
        <p:nvPicPr>
          <p:cNvPr id="8" name="Рисунок 7" descr="Collage_20250311_1958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4984" y="3707904"/>
            <a:ext cx="3600400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7650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7651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4700" y="-996950"/>
            <a:ext cx="8407400" cy="10650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2" name="Text Box 99"/>
          <p:cNvSpPr txBox="1"/>
          <p:nvPr/>
        </p:nvSpPr>
        <p:spPr>
          <a:xfrm>
            <a:off x="904875" y="827088"/>
            <a:ext cx="5953125" cy="6318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en-US" sz="1400" dirty="0">
                <a:latin typeface="Times New Roman" panose="02020603050405020304" pitchFamily="18" charset="0"/>
              </a:rPr>
              <a:t>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Команда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ЮИД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Светофоровы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приняли участие во всероссийском мероприятии «Песня защитнику»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Записали  небольшое видео с песней «Эх, дороги..»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Помним ,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гордимся,чтим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C:\Users\314 кабинет\Desktop\отряд юид\конкурс юид\Collage_20250311_192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6752" y="1835696"/>
            <a:ext cx="4392488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ollage_20250311_1927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16832" y="3995936"/>
            <a:ext cx="3096344" cy="4128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218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9219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3612" y="-1260475"/>
            <a:ext cx="8408987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0" name="Text Box 99"/>
          <p:cNvSpPr txBox="1"/>
          <p:nvPr/>
        </p:nvSpPr>
        <p:spPr>
          <a:xfrm>
            <a:off x="549275" y="3203575"/>
            <a:ext cx="5953125" cy="686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ctr"/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altLang="en-US" dirty="0">
                <a:latin typeface="Times New Roman" panose="02020603050405020304" pitchFamily="18" charset="0"/>
              </a:rPr>
              <a:t>                   </a:t>
            </a:r>
          </a:p>
          <a:p>
            <a:pPr algn="ctr"/>
            <a:endParaRPr lang="ru-RU" altLang="en-US" dirty="0">
              <a:latin typeface="Times New Roman" panose="02020603050405020304" pitchFamily="18" charset="0"/>
            </a:endParaRPr>
          </a:p>
          <a:p>
            <a:pPr algn="ctr"/>
            <a:endParaRPr lang="ru-RU" altLang="en-US" dirty="0">
              <a:latin typeface="Times New Roman" panose="02020603050405020304" pitchFamily="18" charset="0"/>
            </a:endParaRPr>
          </a:p>
          <a:p>
            <a:pPr algn="ctr"/>
            <a:endParaRPr lang="ru-RU" altLang="en-US" dirty="0">
              <a:latin typeface="Times New Roman" panose="02020603050405020304" pitchFamily="18" charset="0"/>
            </a:endParaRPr>
          </a:p>
          <a:p>
            <a:pPr algn="ctr"/>
            <a:endParaRPr lang="ru-RU" altLang="en-US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r>
              <a:rPr lang="ru-RU" altLang="en-US" sz="1400" dirty="0">
                <a:latin typeface="Times New Roman" panose="02020603050405020304" pitchFamily="18" charset="0"/>
              </a:rPr>
              <a:t>  </a:t>
            </a: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  <a:p>
            <a:pPr algn="ctr"/>
            <a:endParaRPr lang="ru-RU" altLang="en-US" sz="14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7174" name="Table 7173"/>
          <p:cNvGraphicFramePr/>
          <p:nvPr/>
        </p:nvGraphicFramePr>
        <p:xfrm>
          <a:off x="764704" y="2339752"/>
          <a:ext cx="5040313" cy="3999548"/>
        </p:xfrm>
        <a:graphic>
          <a:graphicData uri="http://schemas.openxmlformats.org/drawingml/2006/table">
            <a:tbl>
              <a:tblPr/>
              <a:tblGrid>
                <a:gridCol w="385763"/>
                <a:gridCol w="2449512"/>
                <a:gridCol w="844550"/>
                <a:gridCol w="1360488"/>
              </a:tblGrid>
              <a:tr h="7508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altLang="x-none" sz="1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 Имя</a:t>
                      </a:r>
                      <a:endParaRPr lang="ru-RU" altLang="x-none" sz="1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altLang="x-none" sz="1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Рождения</a:t>
                      </a:r>
                      <a:endParaRPr lang="ru-RU" altLang="x-none" sz="1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eaLnBrk="1" hangingPunct="1">
                        <a:buFont typeface="Arial" panose="020B0604020202020204" pitchFamily="34" charset="0"/>
                        <a:buAutoNum type="arabicPeriod"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Батюрина Полина Сергеевна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27.03.2014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Габдельхакова Элина Эдуардовна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10.04.2014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Ибрагимов Эмиль Инсафович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06.11.2013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Хайруллин Искандер Радикович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23.04.2014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8600" lvl="0" indent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Капова Ева Константиновна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13.10.2013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8600" lvl="0" indent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Капова Василиса Константиновна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13.10.2013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8600" lvl="0" indent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Клюгер Марк Павлович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17.07.2014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8600" lvl="0" indent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Галятдинов Нияз Алмазович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25.11.2013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8600" lvl="0" indent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Муфтахуддинова София Расуловна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10.11.2014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10.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Шигапов Адель Ленарович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13.03.2014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91" marR="52191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83" name="Rectangle 1"/>
          <p:cNvSpPr/>
          <p:nvPr/>
        </p:nvSpPr>
        <p:spPr>
          <a:xfrm>
            <a:off x="1557338" y="900113"/>
            <a:ext cx="1722437" cy="538162"/>
          </a:xfrm>
          <a:prstGeom prst="rect">
            <a:avLst/>
          </a:prstGeom>
          <a:noFill/>
          <a:ln w="9525">
            <a:noFill/>
          </a:ln>
        </p:spPr>
        <p:txBody>
          <a:bodyPr wrap="none" bIns="0" anchor="ctr" anchorCtr="0">
            <a:spAutoFit/>
          </a:bodyPr>
          <a:lstStyle/>
          <a:p>
            <a:pPr indent="457200"/>
            <a:r>
              <a:rPr lang="ru-RU" altLang="x-none" sz="1400" b="1" dirty="0">
                <a:latin typeface="Times New Roman" panose="02020603050405020304" pitchFamily="18" charset="0"/>
              </a:rPr>
              <a:t>                        </a:t>
            </a:r>
            <a:endParaRPr lang="ru-RU" altLang="x-none" sz="1200" dirty="0">
              <a:latin typeface="Times New Roman" panose="02020603050405020304" pitchFamily="18" charset="0"/>
            </a:endParaRPr>
          </a:p>
          <a:p>
            <a:pPr indent="457200" eaLnBrk="0" hangingPunct="0"/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9284" name="Прямоугольник 9"/>
          <p:cNvSpPr/>
          <p:nvPr/>
        </p:nvSpPr>
        <p:spPr>
          <a:xfrm>
            <a:off x="1484313" y="827088"/>
            <a:ext cx="3429000" cy="7397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ru-RU" altLang="x-none" sz="1400" dirty="0">
                <a:latin typeface="Times New Roman" panose="02020603050405020304" pitchFamily="18" charset="0"/>
              </a:rPr>
              <a:t>Состав отряда </a:t>
            </a:r>
            <a:r>
              <a:rPr lang="ru-RU" altLang="x-non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</a:t>
            </a:r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тряд</a:t>
            </a: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а </a:t>
            </a:r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юных инспекторов движения</a:t>
            </a:r>
            <a:r>
              <a:rPr lang="ru-RU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«Светофоровы»</a:t>
            </a:r>
            <a:endParaRPr lang="ru-RU" altLang="en-US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7650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7651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4700" y="-996950"/>
            <a:ext cx="8407400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2" name="Text Box 99"/>
          <p:cNvSpPr txBox="1"/>
          <p:nvPr/>
        </p:nvSpPr>
        <p:spPr>
          <a:xfrm>
            <a:off x="904875" y="827088"/>
            <a:ext cx="5953125" cy="6318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en-US" sz="1400" dirty="0">
                <a:latin typeface="Times New Roman" panose="02020603050405020304" pitchFamily="18" charset="0"/>
              </a:rPr>
              <a:t>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Команда ЮИД"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Светофоровы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" помнит, что их деятельность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только помогает развивать свои знания и навыки,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делает общество более безопасным.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Важно вовлекать других детей и взрослых в эти мероприятия, чтобы обеспечить максимальную осведомленность о правилах дорожного движения и необходимости их соблюдения.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Основная цель — создание безопасной среды на дорогах для всех участников дорожного движения! </a:t>
            </a:r>
          </a:p>
          <a:p>
            <a:r>
              <a:rPr lang="en-US" altLang="en-US" sz="1400" dirty="0" err="1" smtClean="0"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US" alt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400" dirty="0">
                <a:latin typeface="Times New Roman" pitchFamily="18" charset="0"/>
                <a:cs typeface="Times New Roman" pitchFamily="18" charset="0"/>
              </a:rPr>
              <a:t>уверены, что такие мероприятия способствуют снижению аварийности и формированию у детей культуры безопасного поведения на дороге. </a:t>
            </a:r>
            <a:endParaRPr lang="ru-RU" altLang="en-US" sz="1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1400" smtClean="0">
                <a:latin typeface="Times New Roman" pitchFamily="18" charset="0"/>
                <a:cs typeface="Times New Roman" pitchFamily="18" charset="0"/>
              </a:rPr>
              <a:t>Наша</a:t>
            </a:r>
            <a:r>
              <a:rPr lang="en-US" alt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400" dirty="0">
                <a:latin typeface="Times New Roman" pitchFamily="18" charset="0"/>
                <a:cs typeface="Times New Roman" pitchFamily="18" charset="0"/>
              </a:rPr>
              <a:t>работа будет продолжаться, и мы планируем новые интересные мероприятия в следующем учебном году!</a:t>
            </a:r>
          </a:p>
          <a:p>
            <a:r>
              <a:rPr lang="ru-RU" altLang="en-US" sz="1400" dirty="0">
                <a:latin typeface="Times New Roman" pitchFamily="18" charset="0"/>
                <a:cs typeface="Times New Roman" pitchFamily="18" charset="0"/>
              </a:rPr>
              <a:t>Всю информацию о нас можно посмотреть по ссылке </a:t>
            </a:r>
            <a:r>
              <a:rPr lang="en-US" altLang="en-US" sz="1400" b="1" dirty="0">
                <a:latin typeface="Times New Roman" pitchFamily="18" charset="0"/>
                <a:cs typeface="Times New Roman" pitchFamily="18" charset="0"/>
                <a:sym typeface="+mn-ea"/>
              </a:rPr>
              <a:t>https://vk.com/wall-226162309_135</a:t>
            </a:r>
            <a:r>
              <a:rPr lang="ru-RU" altLang="x-none" sz="1400" b="1" dirty="0">
                <a:latin typeface="Times New Roman" pitchFamily="18" charset="0"/>
                <a:cs typeface="Times New Roman" pitchFamily="18" charset="0"/>
                <a:sym typeface="+mn-ea"/>
              </a:rPr>
              <a:t>)</a:t>
            </a:r>
            <a:endParaRPr lang="en-US" alt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en-US" sz="1400" dirty="0">
                <a:latin typeface="Times New Roman" pitchFamily="18" charset="0"/>
                <a:cs typeface="Times New Roman" pitchFamily="18" charset="0"/>
              </a:rPr>
              <a:t>Мы за безопасность дорожного движения!</a:t>
            </a:r>
          </a:p>
        </p:txBody>
      </p:sp>
      <p:pic>
        <p:nvPicPr>
          <p:cNvPr id="2" name="Picture 1" descr="InShot_20241129_19182420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4744" y="4716016"/>
            <a:ext cx="4400312" cy="3300234"/>
          </a:xfrm>
          <a:prstGeom prst="round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46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6147" name="Picture 21" descr="Portrait-5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9150" y="-973137"/>
            <a:ext cx="8407400" cy="1065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Text Box 99"/>
          <p:cNvSpPr txBox="1"/>
          <p:nvPr/>
        </p:nvSpPr>
        <p:spPr>
          <a:xfrm>
            <a:off x="856933" y="827088"/>
            <a:ext cx="5953125" cy="6318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ctr"/>
            <a:endParaRPr lang="en-US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en-US" altLang="zh-CN" sz="1600" dirty="0">
                <a:latin typeface="Times New Roman" panose="02020603050405020304" pitchFamily="18" charset="0"/>
                <a:ea typeface="SimSun" panose="02010600030101010101" pitchFamily="2" charset="-122"/>
              </a:rPr>
              <a:t>   </a:t>
            </a:r>
            <a:endParaRPr lang="ru-RU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696" y="1331640"/>
            <a:ext cx="59766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dirty="0" smtClean="0"/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Команда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ЮИД (Юные Инспекторы Движения) "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Светофоровы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—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это пример активных и энергичных детей, которые стремятся внести свой вклад в безопасность дорожного движения и популяризацию правил ПДД.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Мероприятия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активности команды помогают развивать их навыки и осведомленность, а также активно привлекать других детей и взрослых к вопросам безопасности.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 descr="IMG_20241011_16465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2696" y="2843808"/>
            <a:ext cx="5528356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290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291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47464" y="-180528"/>
            <a:ext cx="8664575" cy="1065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Text Box 99"/>
          <p:cNvSpPr txBox="1"/>
          <p:nvPr/>
        </p:nvSpPr>
        <p:spPr>
          <a:xfrm>
            <a:off x="-603250" y="1187450"/>
            <a:ext cx="6408738" cy="69675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en-US" sz="1400" dirty="0">
                <a:latin typeface="Times New Roman" panose="02020603050405020304" pitchFamily="18" charset="0"/>
              </a:rPr>
              <a:t>        </a:t>
            </a:r>
          </a:p>
        </p:txBody>
      </p:sp>
      <p:sp>
        <p:nvSpPr>
          <p:cNvPr id="12293" name="Прямоугольник 6"/>
          <p:cNvSpPr/>
          <p:nvPr/>
        </p:nvSpPr>
        <p:spPr>
          <a:xfrm>
            <a:off x="840105" y="1691680"/>
            <a:ext cx="6017895" cy="14058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 algn="ctr"/>
            <a:r>
              <a:rPr lang="ru-RU" altLang="zh-CN" dirty="0">
                <a:latin typeface="Times New Roman" panose="02020603050405020304" pitchFamily="18" charset="0"/>
                <a:ea typeface="SimSun" panose="02010600030101010101" pitchFamily="2" charset="-122"/>
              </a:rPr>
              <a:t>     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В </a:t>
            </a:r>
            <a:r>
              <a:rPr lang="ru-RU" altLang="en-US" sz="1400" dirty="0">
                <a:latin typeface="Times New Roman" panose="02020603050405020304" pitchFamily="18" charset="0"/>
              </a:rPr>
              <a:t>гимназии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функционирует отряд ЮИД . Членами отряда ЮИД являются учащиеся 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4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«А» класса. Отряд состоит из 10 человек. Отряд ЮИД имеет свою структуру, название, девиз, законы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,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отрядная песня.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В начале учебного года был составлен план работы отряда ЮИД на 202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4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–202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5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уч.год. Работа ЮИДа проводилась в соответствии с утвержденным </a:t>
            </a:r>
            <a:r>
              <a:rPr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планом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Отряд ЮИД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Светофоровы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проделал большую работу по обучению и информированию учащихся о правилах дорожного движения. </a:t>
            </a:r>
            <a:endParaRPr lang="ru-RU" altLang="x-none" sz="1400" dirty="0">
              <a:latin typeface="Arial" panose="020B0604020202020204" pitchFamily="34" charset="0"/>
            </a:endParaRPr>
          </a:p>
        </p:txBody>
      </p:sp>
      <p:pic>
        <p:nvPicPr>
          <p:cNvPr id="9" name="Рисунок 8" descr="Collage_20250311_195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0768" y="3563888"/>
            <a:ext cx="4968552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5363" name="Picture 21" descr="Portrait-5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323975" y="-912812"/>
            <a:ext cx="8181975" cy="10056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Text Box 99"/>
          <p:cNvSpPr txBox="1"/>
          <p:nvPr/>
        </p:nvSpPr>
        <p:spPr>
          <a:xfrm>
            <a:off x="-603250" y="468313"/>
            <a:ext cx="4968875" cy="5040312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en-US" sz="1400" dirty="0">
                <a:latin typeface="Times New Roman" panose="02020603050405020304" pitchFamily="18" charset="0"/>
              </a:rPr>
              <a:t>        </a:t>
            </a:r>
          </a:p>
        </p:txBody>
      </p:sp>
      <p:graphicFrame>
        <p:nvGraphicFramePr>
          <p:cNvPr id="15365" name="Object 4"/>
          <p:cNvGraphicFramePr>
            <a:graphicFrameLocks/>
          </p:cNvGraphicFramePr>
          <p:nvPr/>
        </p:nvGraphicFramePr>
        <p:xfrm>
          <a:off x="188913" y="323850"/>
          <a:ext cx="3168650" cy="4918075"/>
        </p:xfrm>
        <a:graphic>
          <a:graphicData uri="http://schemas.openxmlformats.org/presentationml/2006/ole">
            <p:oleObj spid="_x0000_s3076" r:id="rId4" imgW="5925852" imgH="9199804" progId="Word.Document.12">
              <p:embed/>
            </p:oleObj>
          </a:graphicData>
        </a:graphic>
      </p:graphicFrame>
      <p:graphicFrame>
        <p:nvGraphicFramePr>
          <p:cNvPr id="15366" name="Object 6"/>
          <p:cNvGraphicFramePr>
            <a:graphicFrameLocks/>
          </p:cNvGraphicFramePr>
          <p:nvPr/>
        </p:nvGraphicFramePr>
        <p:xfrm>
          <a:off x="3429000" y="323850"/>
          <a:ext cx="3182938" cy="4968875"/>
        </p:xfrm>
        <a:graphic>
          <a:graphicData uri="http://schemas.openxmlformats.org/presentationml/2006/ole">
            <p:oleObj spid="_x0000_s3077" r:id="rId5" imgW="5925852" imgH="9251280" progId="Word.Document.12">
              <p:embed/>
            </p:oleObj>
          </a:graphicData>
        </a:graphic>
      </p:graphicFrame>
      <p:graphicFrame>
        <p:nvGraphicFramePr>
          <p:cNvPr id="15367" name="Object 7"/>
          <p:cNvGraphicFramePr>
            <a:graphicFrameLocks/>
          </p:cNvGraphicFramePr>
          <p:nvPr/>
        </p:nvGraphicFramePr>
        <p:xfrm>
          <a:off x="3429000" y="5292725"/>
          <a:ext cx="2725738" cy="2447925"/>
        </p:xfrm>
        <a:graphic>
          <a:graphicData uri="http://schemas.openxmlformats.org/presentationml/2006/ole">
            <p:oleObj spid="_x0000_s3078" r:id="rId6" imgW="5925852" imgH="3600080" progId="Word.Document.12">
              <p:embed/>
            </p:oleObj>
          </a:graphicData>
        </a:graphic>
      </p:graphicFrame>
      <p:pic>
        <p:nvPicPr>
          <p:cNvPr id="15368" name="Picture 21" descr="Portrait-5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67544" y="-1506537"/>
            <a:ext cx="8928992" cy="1065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71" name="Прямоугольник 91"/>
          <p:cNvSpPr/>
          <p:nvPr/>
        </p:nvSpPr>
        <p:spPr>
          <a:xfrm>
            <a:off x="0" y="323528"/>
            <a:ext cx="6048375" cy="39693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x-none" sz="1400" b="1" dirty="0">
                <a:latin typeface="Times New Roman" panose="02020603050405020304" pitchFamily="18" charset="0"/>
              </a:rPr>
              <a:t>        </a:t>
            </a:r>
            <a:r>
              <a:rPr lang="en-US" altLang="en-US" sz="1400" b="1" dirty="0">
                <a:latin typeface="Times New Roman" panose="02020603050405020304" pitchFamily="18" charset="0"/>
              </a:rPr>
              <a:t> Безопасный уголок безопасности дорожного движения в гимназии</a:t>
            </a:r>
          </a:p>
          <a:p>
            <a:r>
              <a:rPr lang="en-US" altLang="en-US" sz="1400" dirty="0">
                <a:latin typeface="Times New Roman" panose="02020603050405020304" pitchFamily="18" charset="0"/>
              </a:rPr>
              <a:t>На третьем этаже нашей гимназии расположен уникальный </a:t>
            </a:r>
            <a:r>
              <a:rPr lang="" altLang="en-US" sz="1400" dirty="0">
                <a:latin typeface="Times New Roman" panose="02020603050405020304" pitchFamily="18" charset="0"/>
              </a:rPr>
              <a:t>«</a:t>
            </a:r>
            <a:r>
              <a:rPr lang="en-US" altLang="en-US" sz="1400" dirty="0">
                <a:latin typeface="Times New Roman" panose="02020603050405020304" pitchFamily="18" charset="0"/>
              </a:rPr>
              <a:t>Уголок безопасности дорожного движения</a:t>
            </a:r>
            <a:r>
              <a:rPr lang="" altLang="en-US" sz="1400" dirty="0">
                <a:latin typeface="Times New Roman" panose="02020603050405020304" pitchFamily="18" charset="0"/>
              </a:rPr>
              <a:t>»</a:t>
            </a:r>
            <a:r>
              <a:rPr lang="en-US" altLang="en-US" sz="1400" dirty="0">
                <a:latin typeface="Times New Roman" panose="02020603050405020304" pitchFamily="18" charset="0"/>
              </a:rPr>
              <a:t> — пространство, полностью посвященное формированию знаний и навыков учащихся в области безопасного поведения на дороге. Это важное начинание направлено на то, чтобы обеспечить безопасность наших школьников и научить их правильно реагировать в различных дорожных ситуациях</a:t>
            </a:r>
            <a:r>
              <a:rPr lang="ru-RU" altLang="en-US" sz="1400" dirty="0">
                <a:latin typeface="Times New Roman" panose="02020603050405020304" pitchFamily="18" charset="0"/>
              </a:rPr>
              <a:t>.</a:t>
            </a:r>
          </a:p>
          <a:p>
            <a:r>
              <a:rPr lang="en-US" altLang="en-US" sz="1400" dirty="0">
                <a:latin typeface="Times New Roman" panose="02020603050405020304" pitchFamily="18" charset="0"/>
              </a:rPr>
              <a:t>Цели уголка</a:t>
            </a:r>
          </a:p>
          <a:p>
            <a:r>
              <a:rPr lang="en-US" altLang="en-US" sz="1400" dirty="0">
                <a:latin typeface="Times New Roman" panose="02020603050405020304" pitchFamily="18" charset="0"/>
              </a:rPr>
              <a:t>1. Повышение осведомленности: Сформировать у школьников понятие о важных правилах дорожного движения (ПДД) и обязанностях участников движения.</a:t>
            </a:r>
          </a:p>
          <a:p>
            <a:r>
              <a:rPr lang="en-US" altLang="en-US" sz="1400" dirty="0">
                <a:latin typeface="Times New Roman" panose="02020603050405020304" pitchFamily="18" charset="0"/>
              </a:rPr>
              <a:t>2. Развитие навыков: Научить детей принимать правильные решения в различных ситуациях, связанных с дорожным движением.</a:t>
            </a:r>
          </a:p>
          <a:p>
            <a:r>
              <a:rPr lang="en-US" altLang="en-US" sz="1400" dirty="0">
                <a:latin typeface="Times New Roman" panose="02020603050405020304" pitchFamily="18" charset="0"/>
              </a:rPr>
              <a:t>3. Создание условий для обучения: Обеспечить учащихся доступом к необходимым материалам и ресурсам для самообразования.</a:t>
            </a:r>
          </a:p>
          <a:p>
            <a:r>
              <a:rPr lang="ru-RU" altLang="en-US" sz="1400" dirty="0">
                <a:latin typeface="Times New Roman" panose="02020603050405020304" pitchFamily="18" charset="0"/>
              </a:rPr>
              <a:t>В этом году у нас появился новый уголок безопасности.Этот уголок не только не толькоизучению правил безопасности в различных сферах,но и новостным.</a:t>
            </a:r>
            <a:r>
              <a:rPr lang="ru-RU" altLang="x-none" sz="1400" dirty="0">
                <a:latin typeface="Times New Roman" panose="02020603050405020304" pitchFamily="18" charset="0"/>
              </a:rPr>
              <a:t> </a:t>
            </a:r>
            <a:endParaRPr lang="ru-RU" altLang="x-none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InShot_20241205_08545825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43408" y="4067944"/>
            <a:ext cx="2314332" cy="23143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Collage_20250313_18204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89040" y="4067944"/>
            <a:ext cx="273637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ollage_20250311_19493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6712" y="5796136"/>
            <a:ext cx="403244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4339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3612" y="-1331912"/>
            <a:ext cx="8664575" cy="10650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0" name="Text Box 99"/>
          <p:cNvSpPr txBox="1"/>
          <p:nvPr/>
        </p:nvSpPr>
        <p:spPr>
          <a:xfrm>
            <a:off x="449263" y="755650"/>
            <a:ext cx="6408737" cy="69675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x-none" sz="1400" b="1" dirty="0">
                <a:latin typeface="Times New Roman" panose="02020603050405020304" pitchFamily="18" charset="0"/>
              </a:rPr>
              <a:t>               </a:t>
            </a:r>
            <a:r>
              <a:rPr lang="ru-RU" altLang="x-none" sz="1400" b="1" dirty="0">
                <a:latin typeface="Times New Roman" panose="02020603050405020304" pitchFamily="18" charset="0"/>
                <a:sym typeface="+mn-ea"/>
              </a:rPr>
              <a:t>Работа по организации занятий с велосипедистами </a:t>
            </a:r>
            <a:r>
              <a:rPr lang="ru-RU" altLang="x-none" sz="1400" dirty="0">
                <a:latin typeface="Times New Roman" panose="02020603050405020304" pitchFamily="18" charset="0"/>
                <a:sym typeface="+mn-ea"/>
              </a:rPr>
              <a:t> </a:t>
            </a:r>
          </a:p>
          <a:p>
            <a:pPr algn="l"/>
            <a:r>
              <a:rPr lang="ru-RU" altLang="x-none" sz="1400" dirty="0">
                <a:latin typeface="Times New Roman" panose="02020603050405020304" pitchFamily="18" charset="0"/>
              </a:rPr>
              <a:t>           Проведенние занятий на велосипеде проходит 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в течение 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года </a:t>
            </a:r>
            <a:endParaRPr lang="ru-RU" altLang="x-none" sz="1400" dirty="0" smtClean="0">
              <a:latin typeface="Times New Roman" panose="02020603050405020304" pitchFamily="18" charset="0"/>
            </a:endParaRPr>
          </a:p>
          <a:p>
            <a:pPr algn="l"/>
            <a:r>
              <a:rPr lang="ru-RU" altLang="x-none" sz="1400" dirty="0" smtClean="0">
                <a:latin typeface="Times New Roman" panose="02020603050405020304" pitchFamily="18" charset="0"/>
              </a:rPr>
              <a:t>способствует </a:t>
            </a:r>
            <a:r>
              <a:rPr lang="ru-RU" altLang="x-none" sz="1400" dirty="0">
                <a:latin typeface="Times New Roman" panose="02020603050405020304" pitchFamily="18" charset="0"/>
              </a:rPr>
              <a:t>физическому развитию школьников формированию команды 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и улучшению </a:t>
            </a:r>
            <a:r>
              <a:rPr lang="ru-RU" altLang="x-none" sz="1400" dirty="0">
                <a:latin typeface="Times New Roman" panose="02020603050405020304" pitchFamily="18" charset="0"/>
              </a:rPr>
              <a:t>знаний о правилах 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дорожног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о 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движения </a:t>
            </a:r>
            <a:r>
              <a:rPr lang="ru-RU" altLang="x-none" sz="1400" dirty="0">
                <a:latin typeface="Times New Roman" panose="02020603050405020304" pitchFamily="18" charset="0"/>
              </a:rPr>
              <a:t>и безопасности.Ребята с большим удовольствием ездят на велосипеде,изучают правила безопасной езды,разбирают ситуации..</a:t>
            </a:r>
            <a:endParaRPr lang="ru-RU" alt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3" name="Picture 2" descr="Collage_20250311_1932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01695" y="2052320"/>
            <a:ext cx="3456305" cy="3103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ollage_20250311_19324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44824" y="5004048"/>
            <a:ext cx="3923665" cy="2943225"/>
          </a:xfrm>
          <a:prstGeom prst="rect">
            <a:avLst/>
          </a:prstGeom>
        </p:spPr>
      </p:pic>
      <p:pic>
        <p:nvPicPr>
          <p:cNvPr id="5" name="Picture 4" descr="Collage_20250315_07095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0648" y="2195736"/>
            <a:ext cx="3007995" cy="3007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6386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387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31875" y="-996950"/>
            <a:ext cx="8664575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Text Box 99"/>
          <p:cNvSpPr txBox="1"/>
          <p:nvPr/>
        </p:nvSpPr>
        <p:spPr>
          <a:xfrm>
            <a:off x="363855" y="791210"/>
            <a:ext cx="6325870" cy="670052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ctr">
              <a:buFont typeface="Arial" panose="020B0604020202020204" pitchFamily="34" charset="0"/>
            </a:pPr>
            <a:r>
              <a:rPr lang="ru-RU" altLang="en-US" sz="1400" dirty="0">
                <a:latin typeface="Times New Roman" panose="02020603050405020304" pitchFamily="18" charset="0"/>
              </a:rPr>
              <a:t>            </a:t>
            </a:r>
            <a:r>
              <a:rPr lang="ru-RU" altLang="en-US" sz="1400" b="1" dirty="0">
                <a:latin typeface="Times New Roman" panose="02020603050405020304" pitchFamily="18" charset="0"/>
              </a:rPr>
              <a:t> </a:t>
            </a:r>
            <a:r>
              <a:rPr lang="ru-RU" altLang="x-none" sz="1400" b="1" dirty="0">
                <a:latin typeface="Times New Roman" panose="02020603050405020304" pitchFamily="18" charset="0"/>
                <a:sym typeface="+mn-ea"/>
              </a:rPr>
              <a:t>Информационная деятельность</a:t>
            </a:r>
            <a:r>
              <a:rPr lang="ru-RU" altLang="x-none" sz="1400" dirty="0">
                <a:latin typeface="Times New Roman" panose="02020603050405020304" pitchFamily="18" charset="0"/>
                <a:sym typeface="+mn-ea"/>
              </a:rPr>
              <a:t> </a:t>
            </a: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Профилактика детского дорожно-транспортного травматизма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осуществляется через различные формы и методы, способствующие познавательной деятельности детей и подростков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Выпуск стенгазеты «Юид-инфо»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  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Один раз в три месяца ребята из отряда ЮИД  выпускали стеназету.Каждый номер помогает школьникам интересно и увлекательно изучать Правила дорожного движени и не только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П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ропаганда через средства массовой информации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(Интернет –сайт школы,</a:t>
            </a:r>
            <a:r>
              <a:rPr lang="en-US" sz="1400" dirty="0">
                <a:latin typeface="Times New Roman" panose="02020603050405020304" pitchFamily="18" charset="0"/>
              </a:rPr>
              <a:t> WhatsApp</a:t>
            </a:r>
            <a:r>
              <a:rPr lang="ru-RU" altLang="x-none" sz="1400" dirty="0">
                <a:latin typeface="Times New Roman" panose="02020603050405020304" pitchFamily="18" charset="0"/>
              </a:rPr>
              <a:t>,</a:t>
            </a:r>
            <a:r>
              <a:rPr lang="en-US" sz="1400" dirty="0">
                <a:latin typeface="Times New Roman" panose="02020603050405020304" pitchFamily="18" charset="0"/>
              </a:rPr>
              <a:t> </a:t>
            </a:r>
            <a:r>
              <a:rPr lang="ru-RU" altLang="x-none" sz="1400" dirty="0">
                <a:latin typeface="Times New Roman" panose="02020603050405020304" pitchFamily="18" charset="0"/>
              </a:rPr>
              <a:t>Вконтакте</a:t>
            </a:r>
            <a:r>
              <a:rPr lang="ru-RU" altLang="x-none" sz="1400" b="1" dirty="0">
                <a:latin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hlinkClick r:id="rId3"/>
              </a:rPr>
              <a:t>https://vk.com/wall-226162309_135</a:t>
            </a:r>
            <a:r>
              <a:rPr lang="ru-RU" altLang="x-none" sz="1400" b="1" dirty="0" smtClean="0">
                <a:latin typeface="Times New Roman" panose="02020603050405020304" pitchFamily="18" charset="0"/>
              </a:rPr>
              <a:t>)</a:t>
            </a: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Поздравление от команды </a:t>
            </a:r>
            <a:r>
              <a:rPr lang="ru-RU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Госавтоинспецию</a:t>
            </a: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МВД России с днем рождения.</a:t>
            </a:r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   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Ролик от команды ЮИД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,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созданный после посещения 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«Школы ГИБДД»,музея МВД РТ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вызвал положительные эмоции у школьников.</a:t>
            </a:r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В сентября в Единый день БДД для начальной  школы проводился флешмоб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«Правила знаем – на дорогах </a:t>
            </a:r>
            <a:r>
              <a:rPr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соблюдаем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».</a:t>
            </a:r>
            <a:endParaRPr lang="ru-RU" altLang="zh-CN" sz="1400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Ролик на Всемирный день памяти жертв дорожно-транспортных происшествий.</a:t>
            </a:r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Ведение документации отряда: паспорт </a:t>
            </a:r>
            <a:r>
              <a:rPr lang="ru-RU" altLang="zh-CN" sz="14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отряда,парульный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журнал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   Р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азработка безопасных маршрутов «Дом-школа-дом»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и другое.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altLang="zh-CN" sz="1400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этом году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юидовны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попробовали себя в роли журналистов. Учителя нашей Гимназии любезно согласились дать интервью. Получился отличный видеоматериал. Посмотреть  можно на нашей страницы с ВК</a:t>
            </a:r>
          </a:p>
          <a:p>
            <a:pPr marL="285750" indent="-285750" algn="l">
              <a:lnSpc>
                <a:spcPct val="90000"/>
              </a:lnSpc>
              <a:buFont typeface="Wingdings" panose="05000000000000000000" charset="0"/>
              <a:buChar char="ü"/>
            </a:pPr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>
              <a:buFont typeface="Wingdings" panose="05000000000000000000" charset="0"/>
              <a:buChar char="ü"/>
            </a:pPr>
            <a:endParaRPr lang="en-US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6390" name="TextBox 8"/>
          <p:cNvSpPr txBox="1"/>
          <p:nvPr/>
        </p:nvSpPr>
        <p:spPr>
          <a:xfrm>
            <a:off x="-603250" y="7092950"/>
            <a:ext cx="29210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16391" name="Text Box 99"/>
          <p:cNvSpPr txBox="1"/>
          <p:nvPr/>
        </p:nvSpPr>
        <p:spPr>
          <a:xfrm>
            <a:off x="-458787" y="4787900"/>
            <a:ext cx="2016125" cy="183038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en-US" dirty="0">
                <a:latin typeface="Times New Roman" panose="02020603050405020304" pitchFamily="18" charset="0"/>
              </a:rPr>
              <a:t>       </a:t>
            </a:r>
          </a:p>
          <a:p>
            <a:r>
              <a:rPr lang="ru-RU" altLang="en-US" sz="1400" dirty="0">
                <a:latin typeface="Times New Roman" panose="02020603050405020304" pitchFamily="18" charset="0"/>
              </a:rPr>
              <a:t>       </a:t>
            </a: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en-US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alt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4" name="Picture 3" descr="GridArt_20241017_12404025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6672" y="5148064"/>
            <a:ext cx="2840821" cy="2840821"/>
          </a:xfrm>
          <a:prstGeom prst="rect">
            <a:avLst/>
          </a:prstGeom>
        </p:spPr>
      </p:pic>
      <p:pic>
        <p:nvPicPr>
          <p:cNvPr id="10" name="Рисунок 9" descr="Collage_20250311_1924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9000" y="5148308"/>
            <a:ext cx="2808312" cy="3744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3315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79512" y="-684584"/>
            <a:ext cx="8664575" cy="10650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316" name="Text Box 99"/>
          <p:cNvSpPr txBox="1"/>
          <p:nvPr/>
        </p:nvSpPr>
        <p:spPr>
          <a:xfrm>
            <a:off x="-315912" y="1258888"/>
            <a:ext cx="6408737" cy="6967537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r>
              <a:rPr lang="ru-RU" altLang="en-US" sz="1400" dirty="0">
                <a:latin typeface="Times New Roman" panose="02020603050405020304" pitchFamily="18" charset="0"/>
              </a:rPr>
              <a:t>   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6672" y="1111032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8640" y="1547664"/>
            <a:ext cx="626469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9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этом году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юидовны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попробовали себя в роли журналистов. Учителя нашей Гимназии любезно согласились дать интервью. Получился отличный видеоматериал. Посмотреть  можно на нашей страницы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ВК.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 </a:t>
            </a:r>
            <a:endParaRPr lang="ru-RU" altLang="x-none" sz="1400" dirty="0" smtClean="0">
              <a:latin typeface="Times New Roman" panose="02020603050405020304" pitchFamily="18" charset="0"/>
            </a:endParaRPr>
          </a:p>
          <a:p>
            <a:pPr marL="285750" indent="-285750" algn="ctr">
              <a:lnSpc>
                <a:spcPct val="90000"/>
              </a:lnSpc>
            </a:pPr>
            <a:r>
              <a:rPr lang="ru-RU" altLang="x-none" sz="1400" dirty="0" smtClean="0">
                <a:latin typeface="Times New Roman" panose="02020603050405020304" pitchFamily="18" charset="0"/>
              </a:rPr>
              <a:t> </a:t>
            </a:r>
            <a:r>
              <a:rPr lang="ru-RU" altLang="x-none" sz="1400" dirty="0" smtClean="0">
                <a:latin typeface="Times New Roman" panose="02020603050405020304" pitchFamily="18" charset="0"/>
              </a:rPr>
              <a:t>             </a:t>
            </a:r>
            <a:r>
              <a:rPr lang="ru-RU" altLang="x-none" sz="1400" dirty="0" err="1" smtClean="0">
                <a:latin typeface="Times New Roman" panose="02020603050405020304" pitchFamily="18" charset="0"/>
              </a:rPr>
              <a:t>Вконтакте</a:t>
            </a:r>
            <a:r>
              <a:rPr lang="ru-RU" altLang="x-none" sz="14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1400" b="1" dirty="0" smtClean="0">
                <a:latin typeface="Times New Roman" panose="02020603050405020304" pitchFamily="18" charset="0"/>
                <a:hlinkClick r:id="rId3"/>
              </a:rPr>
              <a:t>https://vk.com/wall-226162309_135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ollage_20250311_1921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483768"/>
            <a:ext cx="360040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ollage_20250311_2024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0968" y="4283968"/>
            <a:ext cx="3717032" cy="3717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vert="horz" wrap="square" lIns="91440" tIns="45720" rIns="91440" bIns="45720" anchor="b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410" name="Subtitle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altLang="zh-CN" kern="1200" dirty="0">
              <a:latin typeface="+mn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7411" name="Picture 21" descr="Portrait-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47464" y="-972616"/>
            <a:ext cx="8407400" cy="1065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Прямоугольник 5"/>
          <p:cNvSpPr/>
          <p:nvPr/>
        </p:nvSpPr>
        <p:spPr>
          <a:xfrm>
            <a:off x="620713" y="900113"/>
            <a:ext cx="5949950" cy="424731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altLang="zh-CN" sz="1400" b="1" dirty="0">
                <a:latin typeface="Times New Roman" panose="02020603050405020304" pitchFamily="18" charset="0"/>
                <a:ea typeface="SimSun" panose="02010600030101010101" pitchFamily="2" charset="-122"/>
              </a:rPr>
              <a:t>                </a:t>
            </a:r>
            <a:r>
              <a:rPr lang="ru-RU" altLang="x-none" sz="1400" b="1" dirty="0">
                <a:latin typeface="Times New Roman" panose="02020603050405020304" pitchFamily="18" charset="0"/>
                <a:sym typeface="+mn-ea"/>
              </a:rPr>
              <a:t>Пропагандистская деятельность</a:t>
            </a:r>
          </a:p>
          <a:p>
            <a:pPr marL="285750" indent="-285750" algn="ctr"/>
            <a:r>
              <a:rPr lang="ru-RU" altLang="x-none" sz="1400" dirty="0">
                <a:latin typeface="Times New Roman" panose="02020603050405020304" pitchFamily="18" charset="0"/>
                <a:sym typeface="+mn-ea"/>
              </a:rPr>
              <a:t>Наш отряд принял активное участие в открытие двора на улице Зорге.</a:t>
            </a:r>
          </a:p>
          <a:p>
            <a:pPr marL="285750" indent="-285750" algn="ctr"/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17 </a:t>
            </a: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октября</a:t>
            </a:r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/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В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ыступление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ЮИД с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агитспектаклями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: в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детском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саду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школе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лагерях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и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на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других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детских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массовых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мероприятиях</a:t>
            </a:r>
            <a:endParaRPr lang="ru-RU" altLang="zh-CN" sz="1400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/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С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отрудничество с ДОУ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 «Березка», «Пчелка»,д. сад. при «Гимназии 21»</a:t>
            </a:r>
            <a:endParaRPr lang="en-US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/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П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роведение дней ПДД в школьном лагере в летние и зимние каникулы</a:t>
            </a:r>
          </a:p>
          <a:p>
            <a:pPr marL="285750" indent="-285750" algn="ctr"/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У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частие команд ЮИД в соревнованиях, конкурсах, фестивалях связанных</a:t>
            </a:r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с правилами дорожного движения.</a:t>
            </a:r>
          </a:p>
          <a:p>
            <a:pPr marL="285750" indent="-285750" algn="ctr"/>
            <a:r>
              <a:rPr lang="ru-RU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П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роведение 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и участие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 различных акций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,флешмобов.</a:t>
            </a:r>
            <a:endParaRPr lang="ru-RU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 algn="ctr"/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</a:rPr>
              <a:t>Проведение экскурсий</a:t>
            </a:r>
          </a:p>
          <a:p>
            <a:pPr marL="285750" indent="-285750" algn="ctr"/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  </a:t>
            </a:r>
            <a:r>
              <a:rPr lang="ru-RU" altLang="en-US" sz="1400" dirty="0" smtClean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Профилактически е беседы </a:t>
            </a:r>
          </a:p>
          <a:p>
            <a:pPr marL="285750" indent="-285750" algn="ctr"/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 </a:t>
            </a:r>
            <a:r>
              <a:rPr lang="en-US" altLang="zh-CN" sz="1400" dirty="0" err="1" smtClean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Активисты</a:t>
            </a:r>
            <a:r>
              <a:rPr lang="ru-RU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 </a:t>
            </a:r>
            <a:r>
              <a:rPr lang="en-US" altLang="zh-CN" sz="1400" dirty="0" smtClean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вместе  с инспектором ГИБДД обращались к школьникам с просьбой быть внимательными и смотреть по сторонам при переходе дороги, следить за дорожной обстановкой и применять светоотражающие предметы</a:t>
            </a:r>
            <a:r>
              <a:rPr lang="ru-RU" altLang="en-US" sz="1400" dirty="0">
                <a:latin typeface="Times New Roman" panose="02020603050405020304" pitchFamily="18" charset="0"/>
                <a:ea typeface="SimSun" panose="02010600030101010101" pitchFamily="2" charset="-122"/>
                <a:sym typeface="+mn-ea"/>
              </a:rPr>
              <a:t>.</a:t>
            </a:r>
            <a:endParaRPr lang="en-US" altLang="zh-CN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/>
            <a:endParaRPr lang="ru-RU" altLang="en-US" sz="1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/>
            <a:endParaRPr lang="ru-RU" altLang="en-US" sz="1400" dirty="0">
              <a:latin typeface="Times New Roman" panose="02020603050405020304" pitchFamily="18" charset="0"/>
            </a:endParaRPr>
          </a:p>
          <a:p>
            <a:pPr marL="285750" indent="-285750"/>
            <a:endParaRPr lang="ru-RU" altLang="x-none" dirty="0">
              <a:latin typeface="Arial" panose="020B0604020202020204" pitchFamily="34" charset="0"/>
            </a:endParaRPr>
          </a:p>
        </p:txBody>
      </p:sp>
      <p:pic>
        <p:nvPicPr>
          <p:cNvPr id="2" name="Picture 1" descr="Collage_20241109_1300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80" y="4716016"/>
            <a:ext cx="3126105" cy="3126105"/>
          </a:xfrm>
          <a:prstGeom prst="rect">
            <a:avLst/>
          </a:prstGeom>
        </p:spPr>
      </p:pic>
      <p:pic>
        <p:nvPicPr>
          <p:cNvPr id="3" name="Picture 2" descr="Collage_20250311_1901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4499992"/>
            <a:ext cx="2811145" cy="2811145"/>
          </a:xfrm>
          <a:prstGeom prst="rect">
            <a:avLst/>
          </a:prstGeom>
        </p:spPr>
      </p:pic>
      <p:pic>
        <p:nvPicPr>
          <p:cNvPr id="4" name="Picture 3" descr="GridArt_20241114_17081116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4945" y="6732270"/>
            <a:ext cx="2818130" cy="2235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1175</Words>
  <Application>Microsoft Office PowerPoint</Application>
  <PresentationFormat>Экран (4:3)</PresentationFormat>
  <Paragraphs>192</Paragraphs>
  <Slides>20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Default Design</vt:lpstr>
      <vt:lpstr>1_Default Design</vt:lpstr>
      <vt:lpstr>Документ Microsoft Office Word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314 кабинет</cp:lastModifiedBy>
  <cp:revision>278</cp:revision>
  <dcterms:created xsi:type="dcterms:W3CDTF">2024-04-04T18:26:00Z</dcterms:created>
  <dcterms:modified xsi:type="dcterms:W3CDTF">2025-03-21T12:56:20Z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1033-12.2.0.20326</vt:lpwstr>
  </property>
  <property fmtid="{D5CDD505-2E9C-101B-9397-08002B2CF9AE}" pid="3" name="ICV">
    <vt:lpwstr>9065F107CD084031AA2C80142EB4E602_12</vt:lpwstr>
  </property>
</Properties>
</file>